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T Firs Neue Bold" charset="1" panose="02000803030000020004"/>
      <p:regular r:id="rId15"/>
    </p:embeddedFont>
    <p:embeddedFont>
      <p:font typeface="TT Commons Pro Bold" charset="1" panose="020B0103030102020204"/>
      <p:regular r:id="rId16"/>
    </p:embeddedFont>
    <p:embeddedFont>
      <p:font typeface="TT Firs Neue Italics" charset="1" panose="02000503030000090004"/>
      <p:regular r:id="rId20"/>
    </p:embeddedFont>
    <p:embeddedFont>
      <p:font typeface="TT Firs Neue Bold Italics" charset="1" panose="02000803040000090004"/>
      <p:regular r:id="rId22"/>
    </p:embeddedFont>
    <p:embeddedFont>
      <p:font typeface="TT Firs Neue" charset="1" panose="0200050303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ashley B</a:t>
            </a:r>
          </a:p>
          <a:p>
            <a:r>
              <a:rPr lang="en-US"/>
              <a:t/>
            </a:r>
          </a:p>
          <a:p>
            <a:r>
              <a:rPr lang="en-US"/>
              <a:t>- originally wanted tp be able to digitize handwritten data tables, but given the previous feedback we'll work our way there in steps</a:t>
            </a:r>
          </a:p>
          <a:p>
            <a:r>
              <a:rPr lang="en-US"/>
              <a:t/>
            </a:r>
          </a:p>
          <a:p>
            <a:r>
              <a:rPr lang="en-US"/>
              <a:t>- right now we'll be focusing on object detection, which is the detection of the table on a page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diane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ashley b</a:t>
            </a:r>
          </a:p>
          <a:p>
            <a:r>
              <a:rPr lang="en-US"/>
              <a:t/>
            </a:r>
          </a:p>
          <a:p>
            <a:r>
              <a:rPr lang="en-US"/>
              <a:t>- the data set we'll be using for this first step </a:t>
            </a:r>
          </a:p>
          <a:p>
            <a:r>
              <a:rPr lang="en-US"/>
              <a:t/>
            </a:r>
          </a:p>
          <a:p>
            <a:r>
              <a:rPr lang="en-US"/>
              <a:t>-general table detection dataset that we found on kaggle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ashley b</a:t>
            </a:r>
          </a:p>
          <a:p>
            <a:r>
              <a:rPr lang="en-US"/>
              <a:t/>
            </a:r>
          </a:p>
          <a:p>
            <a:r>
              <a:rPr lang="en-US"/>
              <a:t>- consists of around 2,000 samples, which are images containing tables</a:t>
            </a:r>
          </a:p>
          <a:p>
            <a:r>
              <a:rPr lang="en-US"/>
              <a:t/>
            </a:r>
          </a:p>
          <a:p>
            <a:r>
              <a:rPr lang="en-US"/>
              <a:t>- the amount of tables on an image ranges, but for our first step we want to focus only on samples with just one table per image</a:t>
            </a:r>
          </a:p>
          <a:p>
            <a:r>
              <a:rPr lang="en-US"/>
              <a:t/>
            </a:r>
          </a:p>
          <a:p>
            <a:r>
              <a:rPr lang="en-US"/>
              <a:t>- compiled of 3 .CSV files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annotations: same as train but has bbox in single array as well segmentation (4 corners of box)</a:t>
            </a:r>
          </a:p>
          <a:p>
            <a:r>
              <a:rPr lang="en-US"/>
              <a:t/>
            </a:r>
          </a:p>
          <a:p>
            <a:r>
              <a:rPr lang="en-US"/>
              <a:t>ashley 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X: input data</a:t>
            </a:r>
          </a:p>
          <a:p>
            <a:r>
              <a:rPr lang="en-US"/>
              <a:t>Y: label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used bounding box to save memory (4 vs 8 values)</a:t>
            </a:r>
          </a:p>
          <a:p>
            <a:r>
              <a:rPr lang="en-US"/>
              <a:t/>
            </a:r>
          </a:p>
          <a:p>
            <a:r>
              <a:rPr lang="en-US"/>
              <a:t>diane 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ashley k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Second Pres Feedback:</a:t>
            </a:r>
          </a:p>
          <a:p>
            <a:r>
              <a:rPr lang="en-US"/>
              <a:t/>
            </a:r>
          </a:p>
          <a:p>
            <a:r>
              <a:rPr lang="en-US"/>
              <a:t>- get rid of data samples that dont align with our goals </a:t>
            </a:r>
          </a:p>
          <a:p>
            <a:r>
              <a:rPr lang="en-US"/>
              <a:t>e.g. get rid of samples that dont have boarders</a:t>
            </a:r>
          </a:p>
          <a:p>
            <a:r>
              <a:rPr lang="en-US"/>
              <a:t/>
            </a:r>
          </a:p>
          <a:p>
            <a:r>
              <a:rPr lang="en-US"/>
              <a:t>- just focus on getting results basically</a:t>
            </a:r>
          </a:p>
          <a:p>
            <a:r>
              <a:rPr lang="en-US"/>
              <a:t/>
            </a:r>
          </a:p>
          <a:p>
            <a:r>
              <a:rPr lang="en-US"/>
              <a:t>- check distribution in papers in terms of number of rows and columns </a:t>
            </a:r>
          </a:p>
          <a:p>
            <a:r>
              <a:rPr lang="en-US"/>
              <a:t/>
            </a:r>
          </a:p>
          <a:p>
            <a:r>
              <a:rPr lang="en-US"/>
              <a:t>- can make "2d" to see the distribution, and do it after the splitting</a:t>
            </a:r>
          </a:p>
          <a:p>
            <a:r>
              <a:rPr lang="en-US"/>
              <a:t>- if too different, then it wouldnt make sense to shuffle the dataset (i think)...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FIRST PRES FEEDBACK:</a:t>
            </a:r>
          </a:p>
          <a:p>
            <a:r>
              <a:rPr lang="en-US"/>
              <a:t>- create sub tasks, to be able to track progress</a:t>
            </a:r>
          </a:p>
          <a:p>
            <a:r>
              <a:rPr lang="en-US"/>
              <a:t/>
            </a:r>
          </a:p>
          <a:p>
            <a:r>
              <a:rPr lang="en-US"/>
              <a:t>- start with table structure and create a neural network thats able to create a table, and cell per image </a:t>
            </a:r>
          </a:p>
          <a:p>
            <a:r>
              <a:rPr lang="en-US"/>
              <a:t/>
            </a:r>
          </a:p>
          <a:p>
            <a:r>
              <a:rPr lang="en-US"/>
              <a:t>- we could train our own model for handwriting,</a:t>
            </a:r>
          </a:p>
          <a:p>
            <a:r>
              <a:rPr lang="en-US"/>
              <a:t/>
            </a:r>
          </a:p>
          <a:p>
            <a:r>
              <a:rPr lang="en-US"/>
              <a:t>- google LLM's with API connection ~ $10/month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Final data?:</a:t>
            </a:r>
          </a:p>
          <a:p>
            <a:r>
              <a:rPr lang="en-US"/>
              <a:t/>
            </a:r>
          </a:p>
          <a:p>
            <a:r>
              <a:rPr lang="en-US"/>
              <a:t>front office sign in sheets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36819" y="3252867"/>
            <a:ext cx="11366851" cy="8229600"/>
          </a:xfrm>
          <a:custGeom>
            <a:avLst/>
            <a:gdLst/>
            <a:ahLst/>
            <a:cxnLst/>
            <a:rect r="r" b="b" t="t" l="l"/>
            <a:pathLst>
              <a:path h="8229600" w="11366851">
                <a:moveTo>
                  <a:pt x="0" y="0"/>
                </a:moveTo>
                <a:lnTo>
                  <a:pt x="11366851" y="0"/>
                </a:lnTo>
                <a:lnTo>
                  <a:pt x="11366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03670" y="0"/>
            <a:ext cx="4784330" cy="4682663"/>
          </a:xfrm>
          <a:custGeom>
            <a:avLst/>
            <a:gdLst/>
            <a:ahLst/>
            <a:cxnLst/>
            <a:rect r="r" b="b" t="t" l="l"/>
            <a:pathLst>
              <a:path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3"/>
                </a:lnTo>
                <a:lnTo>
                  <a:pt x="0" y="46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03981" y="3285654"/>
            <a:ext cx="13465280" cy="1397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00"/>
              </a:lnSpc>
              <a:spcBef>
                <a:spcPct val="0"/>
              </a:spcBef>
            </a:pPr>
            <a:r>
              <a:rPr lang="en-US" b="true" sz="100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TABLESNAP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82841" y="7361898"/>
            <a:ext cx="5841657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30"/>
              </a:lnSpc>
            </a:pPr>
            <a:r>
              <a:rPr lang="en-US" b="true" sz="21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ASHLEY BREA, ASHLEY KIM, DIANE PARK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3981" y="4819982"/>
            <a:ext cx="12068821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true">
                <a:solidFill>
                  <a:srgbClr val="ACF6F7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Table Detection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1907" y="609257"/>
            <a:ext cx="16044186" cy="9090651"/>
            <a:chOff x="0" y="0"/>
            <a:chExt cx="4225629" cy="23942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5629" cy="2394246"/>
            </a:xfrm>
            <a:custGeom>
              <a:avLst/>
              <a:gdLst/>
              <a:ahLst/>
              <a:cxnLst/>
              <a:rect r="r" b="b" t="t" l="l"/>
              <a:pathLst>
                <a:path h="2394246" w="4225629">
                  <a:moveTo>
                    <a:pt x="0" y="0"/>
                  </a:moveTo>
                  <a:lnTo>
                    <a:pt x="4225629" y="0"/>
                  </a:lnTo>
                  <a:lnTo>
                    <a:pt x="4225629" y="2394246"/>
                  </a:lnTo>
                  <a:lnTo>
                    <a:pt x="0" y="23942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25629" cy="2413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63317" y="-248772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3" y="0"/>
                </a:lnTo>
                <a:lnTo>
                  <a:pt x="4987103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7854" y="1215556"/>
            <a:ext cx="14992292" cy="7855888"/>
            <a:chOff x="0" y="0"/>
            <a:chExt cx="4542163" cy="23800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2163" cy="2380071"/>
            </a:xfrm>
            <a:custGeom>
              <a:avLst/>
              <a:gdLst/>
              <a:ahLst/>
              <a:cxnLst/>
              <a:rect r="r" b="b" t="t" l="l"/>
              <a:pathLst>
                <a:path h="2380071" w="4542163">
                  <a:moveTo>
                    <a:pt x="0" y="0"/>
                  </a:moveTo>
                  <a:lnTo>
                    <a:pt x="4542163" y="0"/>
                  </a:lnTo>
                  <a:lnTo>
                    <a:pt x="4542163" y="2380071"/>
                  </a:lnTo>
                  <a:lnTo>
                    <a:pt x="0" y="238007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542163" cy="2399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503753" y="7605516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7"/>
                </a:lnTo>
                <a:lnTo>
                  <a:pt x="0" y="7062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25931" y="3156696"/>
            <a:ext cx="13636137" cy="5199504"/>
            <a:chOff x="0" y="0"/>
            <a:chExt cx="9687785" cy="36939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2710" y="106680"/>
              <a:ext cx="9583645" cy="3574604"/>
            </a:xfrm>
            <a:custGeom>
              <a:avLst/>
              <a:gdLst/>
              <a:ahLst/>
              <a:cxnLst/>
              <a:rect r="r" b="b" t="t" l="l"/>
              <a:pathLst>
                <a:path h="3574604" w="9583645">
                  <a:moveTo>
                    <a:pt x="9556975" y="3385374"/>
                  </a:moveTo>
                  <a:cubicBezTo>
                    <a:pt x="9556975" y="3473005"/>
                    <a:pt x="9480775" y="3544124"/>
                    <a:pt x="9399495" y="3544124"/>
                  </a:cubicBezTo>
                  <a:lnTo>
                    <a:pt x="66040" y="3544124"/>
                  </a:lnTo>
                  <a:cubicBezTo>
                    <a:pt x="43180" y="3544124"/>
                    <a:pt x="20320" y="3539044"/>
                    <a:pt x="0" y="3530155"/>
                  </a:cubicBezTo>
                  <a:cubicBezTo>
                    <a:pt x="26670" y="3558094"/>
                    <a:pt x="63500" y="3574604"/>
                    <a:pt x="155210" y="3574604"/>
                  </a:cubicBezTo>
                  <a:lnTo>
                    <a:pt x="9437595" y="3574604"/>
                  </a:lnTo>
                  <a:cubicBezTo>
                    <a:pt x="9517605" y="3574604"/>
                    <a:pt x="9583645" y="3508564"/>
                    <a:pt x="9583645" y="3428555"/>
                  </a:cubicBezTo>
                  <a:lnTo>
                    <a:pt x="9583645" y="95250"/>
                  </a:lnTo>
                  <a:cubicBezTo>
                    <a:pt x="9583645" y="58420"/>
                    <a:pt x="9569675" y="25400"/>
                    <a:pt x="9548085" y="0"/>
                  </a:cubicBezTo>
                  <a:cubicBezTo>
                    <a:pt x="9554435" y="16510"/>
                    <a:pt x="9556975" y="34290"/>
                    <a:pt x="9556975" y="52070"/>
                  </a:cubicBezTo>
                  <a:lnTo>
                    <a:pt x="9556975" y="3385374"/>
                  </a:lnTo>
                  <a:close/>
                </a:path>
              </a:pathLst>
            </a:custGeom>
            <a:solidFill>
              <a:srgbClr val="EC5C4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9623016" cy="3625404"/>
            </a:xfrm>
            <a:custGeom>
              <a:avLst/>
              <a:gdLst/>
              <a:ahLst/>
              <a:cxnLst/>
              <a:rect r="r" b="b" t="t" l="l"/>
              <a:pathLst>
                <a:path h="3625404" w="9623016">
                  <a:moveTo>
                    <a:pt x="146050" y="3625404"/>
                  </a:moveTo>
                  <a:lnTo>
                    <a:pt x="9476966" y="3625404"/>
                  </a:lnTo>
                  <a:cubicBezTo>
                    <a:pt x="9556976" y="3625404"/>
                    <a:pt x="9623016" y="3559365"/>
                    <a:pt x="9623016" y="3479354"/>
                  </a:cubicBezTo>
                  <a:lnTo>
                    <a:pt x="9623016" y="146050"/>
                  </a:lnTo>
                  <a:cubicBezTo>
                    <a:pt x="9623016" y="66040"/>
                    <a:pt x="9556976" y="0"/>
                    <a:pt x="947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479354"/>
                  </a:lnTo>
                  <a:cubicBezTo>
                    <a:pt x="0" y="3560634"/>
                    <a:pt x="66040" y="3625404"/>
                    <a:pt x="146050" y="36254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87785" cy="3693984"/>
            </a:xfrm>
            <a:custGeom>
              <a:avLst/>
              <a:gdLst/>
              <a:ahLst/>
              <a:cxnLst/>
              <a:rect r="r" b="b" t="t" l="l"/>
              <a:pathLst>
                <a:path h="3693984" w="9687785">
                  <a:moveTo>
                    <a:pt x="9624285" y="74930"/>
                  </a:moveTo>
                  <a:cubicBezTo>
                    <a:pt x="9596345" y="30480"/>
                    <a:pt x="9546816" y="0"/>
                    <a:pt x="948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92054"/>
                  </a:lnTo>
                  <a:cubicBezTo>
                    <a:pt x="0" y="3544124"/>
                    <a:pt x="25400" y="3589844"/>
                    <a:pt x="63500" y="3619054"/>
                  </a:cubicBezTo>
                  <a:cubicBezTo>
                    <a:pt x="91440" y="3663504"/>
                    <a:pt x="140970" y="3693984"/>
                    <a:pt x="257159" y="3693984"/>
                  </a:cubicBezTo>
                  <a:lnTo>
                    <a:pt x="9529035" y="3693984"/>
                  </a:lnTo>
                  <a:cubicBezTo>
                    <a:pt x="9616666" y="3693984"/>
                    <a:pt x="9687785" y="3622865"/>
                    <a:pt x="9687785" y="3535235"/>
                  </a:cubicBezTo>
                  <a:lnTo>
                    <a:pt x="9687785" y="201930"/>
                  </a:lnTo>
                  <a:cubicBezTo>
                    <a:pt x="9687785" y="149860"/>
                    <a:pt x="9662385" y="104140"/>
                    <a:pt x="9624285" y="74930"/>
                  </a:cubicBezTo>
                  <a:close/>
                  <a:moveTo>
                    <a:pt x="12700" y="349205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489666" y="12700"/>
                  </a:lnTo>
                  <a:cubicBezTo>
                    <a:pt x="9569676" y="12700"/>
                    <a:pt x="9635716" y="78740"/>
                    <a:pt x="9635716" y="158750"/>
                  </a:cubicBezTo>
                  <a:lnTo>
                    <a:pt x="9635716" y="3492054"/>
                  </a:lnTo>
                  <a:cubicBezTo>
                    <a:pt x="9635716" y="3572065"/>
                    <a:pt x="9569676" y="3638104"/>
                    <a:pt x="9489666" y="3638104"/>
                  </a:cubicBezTo>
                  <a:lnTo>
                    <a:pt x="158750" y="3638104"/>
                  </a:lnTo>
                  <a:cubicBezTo>
                    <a:pt x="78740" y="3638104"/>
                    <a:pt x="12700" y="3573334"/>
                    <a:pt x="12700" y="3492054"/>
                  </a:cubicBezTo>
                  <a:close/>
                  <a:moveTo>
                    <a:pt x="9676355" y="3535234"/>
                  </a:moveTo>
                  <a:cubicBezTo>
                    <a:pt x="9676355" y="3615244"/>
                    <a:pt x="9609045" y="3681284"/>
                    <a:pt x="9529035" y="3681284"/>
                  </a:cubicBezTo>
                  <a:lnTo>
                    <a:pt x="257159" y="3681284"/>
                  </a:lnTo>
                  <a:cubicBezTo>
                    <a:pt x="157480" y="3681284"/>
                    <a:pt x="120650" y="3664774"/>
                    <a:pt x="93980" y="3636834"/>
                  </a:cubicBezTo>
                  <a:cubicBezTo>
                    <a:pt x="114300" y="3645724"/>
                    <a:pt x="135890" y="3650804"/>
                    <a:pt x="160020" y="3650804"/>
                  </a:cubicBezTo>
                  <a:lnTo>
                    <a:pt x="9490935" y="3650804"/>
                  </a:lnTo>
                  <a:cubicBezTo>
                    <a:pt x="9578566" y="3650804"/>
                    <a:pt x="9649685" y="3579684"/>
                    <a:pt x="9649685" y="3492054"/>
                  </a:cubicBezTo>
                  <a:lnTo>
                    <a:pt x="9649685" y="158750"/>
                  </a:lnTo>
                  <a:cubicBezTo>
                    <a:pt x="9649685" y="140970"/>
                    <a:pt x="9645876" y="123190"/>
                    <a:pt x="9640795" y="106680"/>
                  </a:cubicBezTo>
                  <a:cubicBezTo>
                    <a:pt x="9662385" y="132080"/>
                    <a:pt x="9676355" y="165100"/>
                    <a:pt x="9676355" y="201930"/>
                  </a:cubicBezTo>
                  <a:lnTo>
                    <a:pt x="9676355" y="3535234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551573" y="3365129"/>
            <a:ext cx="13005295" cy="402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765" indent="-316883" lvl="1">
              <a:lnSpc>
                <a:spcPts val="3522"/>
              </a:lnSpc>
              <a:buFont typeface="Arial"/>
              <a:buChar char="•"/>
            </a:pPr>
            <a:r>
              <a:rPr lang="en-US" sz="2935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Originally wanted to be able to digitize handwritten data tables</a:t>
            </a:r>
          </a:p>
          <a:p>
            <a:pPr algn="l">
              <a:lnSpc>
                <a:spcPts val="3522"/>
              </a:lnSpc>
            </a:pPr>
          </a:p>
          <a:p>
            <a:pPr algn="l" marL="633765" indent="-316883" lvl="1">
              <a:lnSpc>
                <a:spcPts val="3522"/>
              </a:lnSpc>
              <a:buFont typeface="Arial"/>
              <a:buChar char="•"/>
            </a:pPr>
            <a:r>
              <a:rPr lang="en-US" sz="2935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To work our way there, we will first focus with table structure and object detection </a:t>
            </a:r>
          </a:p>
          <a:p>
            <a:pPr algn="l">
              <a:lnSpc>
                <a:spcPts val="3522"/>
              </a:lnSpc>
            </a:pPr>
          </a:p>
          <a:p>
            <a:pPr algn="l">
              <a:lnSpc>
                <a:spcPts val="3522"/>
              </a:lnSpc>
            </a:pPr>
          </a:p>
          <a:p>
            <a:pPr algn="l">
              <a:lnSpc>
                <a:spcPts val="3522"/>
              </a:lnSpc>
            </a:pPr>
          </a:p>
          <a:p>
            <a:pPr algn="l">
              <a:lnSpc>
                <a:spcPts val="3522"/>
              </a:lnSpc>
            </a:pPr>
          </a:p>
          <a:p>
            <a:pPr algn="l">
              <a:lnSpc>
                <a:spcPts val="3522"/>
              </a:lnSpc>
            </a:pPr>
          </a:p>
        </p:txBody>
      </p:sp>
      <p:sp>
        <p:nvSpPr>
          <p:cNvPr name="AutoShape 15" id="15"/>
          <p:cNvSpPr/>
          <p:nvPr/>
        </p:nvSpPr>
        <p:spPr>
          <a:xfrm>
            <a:off x="3881215" y="6118935"/>
            <a:ext cx="10525571" cy="0"/>
          </a:xfrm>
          <a:prstGeom prst="line">
            <a:avLst/>
          </a:prstGeom>
          <a:ln cap="rnd" w="19050">
            <a:solidFill>
              <a:srgbClr val="EC5C4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3557365" y="5957010"/>
            <a:ext cx="323850" cy="32385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5C4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011107" y="5957010"/>
            <a:ext cx="323850" cy="32385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5C4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468682" y="5957010"/>
            <a:ext cx="323850" cy="32385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5C4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244860" y="5957010"/>
            <a:ext cx="323850" cy="323850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C5C42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3566799" y="5384367"/>
            <a:ext cx="314416" cy="430171"/>
          </a:xfrm>
          <a:custGeom>
            <a:avLst/>
            <a:gdLst/>
            <a:ahLst/>
            <a:cxnLst/>
            <a:rect r="r" b="b" t="t" l="l"/>
            <a:pathLst>
              <a:path h="430171" w="314416">
                <a:moveTo>
                  <a:pt x="0" y="0"/>
                </a:moveTo>
                <a:lnTo>
                  <a:pt x="314416" y="0"/>
                </a:lnTo>
                <a:lnTo>
                  <a:pt x="314416" y="430171"/>
                </a:lnTo>
                <a:lnTo>
                  <a:pt x="0" y="430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237723" y="1714229"/>
            <a:ext cx="10423786" cy="114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5"/>
              </a:lnSpc>
            </a:pPr>
            <a:r>
              <a:rPr lang="en-US" b="true" sz="860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44561" y="6593416"/>
            <a:ext cx="2073306" cy="72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Object Detection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36379" y="6593416"/>
            <a:ext cx="2073306" cy="184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Row and Column Detection &amp; Mapping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627116" y="6593416"/>
            <a:ext cx="2073306" cy="72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Run OCR on the handwriting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70132" y="6593416"/>
            <a:ext cx="2073306" cy="109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Present a fully digitized data table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1907" y="609257"/>
            <a:ext cx="16044186" cy="9090651"/>
            <a:chOff x="0" y="0"/>
            <a:chExt cx="4225629" cy="23942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5629" cy="2394246"/>
            </a:xfrm>
            <a:custGeom>
              <a:avLst/>
              <a:gdLst/>
              <a:ahLst/>
              <a:cxnLst/>
              <a:rect r="r" b="b" t="t" l="l"/>
              <a:pathLst>
                <a:path h="2394246" w="4225629">
                  <a:moveTo>
                    <a:pt x="0" y="0"/>
                  </a:moveTo>
                  <a:lnTo>
                    <a:pt x="4225629" y="0"/>
                  </a:lnTo>
                  <a:lnTo>
                    <a:pt x="4225629" y="2394246"/>
                  </a:lnTo>
                  <a:lnTo>
                    <a:pt x="0" y="23942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25629" cy="2413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63317" y="-248772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3" y="0"/>
                </a:lnTo>
                <a:lnTo>
                  <a:pt x="4987103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7854" y="1215556"/>
            <a:ext cx="14992292" cy="7855888"/>
            <a:chOff x="0" y="0"/>
            <a:chExt cx="4542163" cy="23800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2163" cy="2380071"/>
            </a:xfrm>
            <a:custGeom>
              <a:avLst/>
              <a:gdLst/>
              <a:ahLst/>
              <a:cxnLst/>
              <a:rect r="r" b="b" t="t" l="l"/>
              <a:pathLst>
                <a:path h="2380071" w="4542163">
                  <a:moveTo>
                    <a:pt x="0" y="0"/>
                  </a:moveTo>
                  <a:lnTo>
                    <a:pt x="4542163" y="0"/>
                  </a:lnTo>
                  <a:lnTo>
                    <a:pt x="4542163" y="2380071"/>
                  </a:lnTo>
                  <a:lnTo>
                    <a:pt x="0" y="238007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542163" cy="2399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503753" y="7605516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7"/>
                </a:lnTo>
                <a:lnTo>
                  <a:pt x="0" y="7062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16470" y="3494504"/>
            <a:ext cx="13636137" cy="5199504"/>
            <a:chOff x="0" y="0"/>
            <a:chExt cx="9687785" cy="36939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2710" y="106680"/>
              <a:ext cx="9583645" cy="3574604"/>
            </a:xfrm>
            <a:custGeom>
              <a:avLst/>
              <a:gdLst/>
              <a:ahLst/>
              <a:cxnLst/>
              <a:rect r="r" b="b" t="t" l="l"/>
              <a:pathLst>
                <a:path h="3574604" w="9583645">
                  <a:moveTo>
                    <a:pt x="9556975" y="3385374"/>
                  </a:moveTo>
                  <a:cubicBezTo>
                    <a:pt x="9556975" y="3473005"/>
                    <a:pt x="9480775" y="3544124"/>
                    <a:pt x="9399495" y="3544124"/>
                  </a:cubicBezTo>
                  <a:lnTo>
                    <a:pt x="66040" y="3544124"/>
                  </a:lnTo>
                  <a:cubicBezTo>
                    <a:pt x="43180" y="3544124"/>
                    <a:pt x="20320" y="3539044"/>
                    <a:pt x="0" y="3530155"/>
                  </a:cubicBezTo>
                  <a:cubicBezTo>
                    <a:pt x="26670" y="3558094"/>
                    <a:pt x="63500" y="3574604"/>
                    <a:pt x="155210" y="3574604"/>
                  </a:cubicBezTo>
                  <a:lnTo>
                    <a:pt x="9437595" y="3574604"/>
                  </a:lnTo>
                  <a:cubicBezTo>
                    <a:pt x="9517605" y="3574604"/>
                    <a:pt x="9583645" y="3508564"/>
                    <a:pt x="9583645" y="3428555"/>
                  </a:cubicBezTo>
                  <a:lnTo>
                    <a:pt x="9583645" y="95250"/>
                  </a:lnTo>
                  <a:cubicBezTo>
                    <a:pt x="9583645" y="58420"/>
                    <a:pt x="9569675" y="25400"/>
                    <a:pt x="9548085" y="0"/>
                  </a:cubicBezTo>
                  <a:cubicBezTo>
                    <a:pt x="9554435" y="16510"/>
                    <a:pt x="9556975" y="34290"/>
                    <a:pt x="9556975" y="52070"/>
                  </a:cubicBezTo>
                  <a:lnTo>
                    <a:pt x="9556975" y="3385374"/>
                  </a:lnTo>
                  <a:close/>
                </a:path>
              </a:pathLst>
            </a:custGeom>
            <a:solidFill>
              <a:srgbClr val="EC5C4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9623016" cy="3625404"/>
            </a:xfrm>
            <a:custGeom>
              <a:avLst/>
              <a:gdLst/>
              <a:ahLst/>
              <a:cxnLst/>
              <a:rect r="r" b="b" t="t" l="l"/>
              <a:pathLst>
                <a:path h="3625404" w="9623016">
                  <a:moveTo>
                    <a:pt x="146050" y="3625404"/>
                  </a:moveTo>
                  <a:lnTo>
                    <a:pt x="9476966" y="3625404"/>
                  </a:lnTo>
                  <a:cubicBezTo>
                    <a:pt x="9556976" y="3625404"/>
                    <a:pt x="9623016" y="3559365"/>
                    <a:pt x="9623016" y="3479354"/>
                  </a:cubicBezTo>
                  <a:lnTo>
                    <a:pt x="9623016" y="146050"/>
                  </a:lnTo>
                  <a:cubicBezTo>
                    <a:pt x="9623016" y="66040"/>
                    <a:pt x="9556976" y="0"/>
                    <a:pt x="947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479354"/>
                  </a:lnTo>
                  <a:cubicBezTo>
                    <a:pt x="0" y="3560634"/>
                    <a:pt x="66040" y="3625404"/>
                    <a:pt x="146050" y="36254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87785" cy="3693984"/>
            </a:xfrm>
            <a:custGeom>
              <a:avLst/>
              <a:gdLst/>
              <a:ahLst/>
              <a:cxnLst/>
              <a:rect r="r" b="b" t="t" l="l"/>
              <a:pathLst>
                <a:path h="3693984" w="9687785">
                  <a:moveTo>
                    <a:pt x="9624285" y="74930"/>
                  </a:moveTo>
                  <a:cubicBezTo>
                    <a:pt x="9596345" y="30480"/>
                    <a:pt x="9546816" y="0"/>
                    <a:pt x="948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92054"/>
                  </a:lnTo>
                  <a:cubicBezTo>
                    <a:pt x="0" y="3544124"/>
                    <a:pt x="25400" y="3589844"/>
                    <a:pt x="63500" y="3619054"/>
                  </a:cubicBezTo>
                  <a:cubicBezTo>
                    <a:pt x="91440" y="3663504"/>
                    <a:pt x="140970" y="3693984"/>
                    <a:pt x="257159" y="3693984"/>
                  </a:cubicBezTo>
                  <a:lnTo>
                    <a:pt x="9529035" y="3693984"/>
                  </a:lnTo>
                  <a:cubicBezTo>
                    <a:pt x="9616666" y="3693984"/>
                    <a:pt x="9687785" y="3622865"/>
                    <a:pt x="9687785" y="3535235"/>
                  </a:cubicBezTo>
                  <a:lnTo>
                    <a:pt x="9687785" y="201930"/>
                  </a:lnTo>
                  <a:cubicBezTo>
                    <a:pt x="9687785" y="149860"/>
                    <a:pt x="9662385" y="104140"/>
                    <a:pt x="9624285" y="74930"/>
                  </a:cubicBezTo>
                  <a:close/>
                  <a:moveTo>
                    <a:pt x="12700" y="349205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489666" y="12700"/>
                  </a:lnTo>
                  <a:cubicBezTo>
                    <a:pt x="9569676" y="12700"/>
                    <a:pt x="9635716" y="78740"/>
                    <a:pt x="9635716" y="158750"/>
                  </a:cubicBezTo>
                  <a:lnTo>
                    <a:pt x="9635716" y="3492054"/>
                  </a:lnTo>
                  <a:cubicBezTo>
                    <a:pt x="9635716" y="3572065"/>
                    <a:pt x="9569676" y="3638104"/>
                    <a:pt x="9489666" y="3638104"/>
                  </a:cubicBezTo>
                  <a:lnTo>
                    <a:pt x="158750" y="3638104"/>
                  </a:lnTo>
                  <a:cubicBezTo>
                    <a:pt x="78740" y="3638104"/>
                    <a:pt x="12700" y="3573334"/>
                    <a:pt x="12700" y="3492054"/>
                  </a:cubicBezTo>
                  <a:close/>
                  <a:moveTo>
                    <a:pt x="9676355" y="3535234"/>
                  </a:moveTo>
                  <a:cubicBezTo>
                    <a:pt x="9676355" y="3615244"/>
                    <a:pt x="9609045" y="3681284"/>
                    <a:pt x="9529035" y="3681284"/>
                  </a:cubicBezTo>
                  <a:lnTo>
                    <a:pt x="257159" y="3681284"/>
                  </a:lnTo>
                  <a:cubicBezTo>
                    <a:pt x="157480" y="3681284"/>
                    <a:pt x="120650" y="3664774"/>
                    <a:pt x="93980" y="3636834"/>
                  </a:cubicBezTo>
                  <a:cubicBezTo>
                    <a:pt x="114300" y="3645724"/>
                    <a:pt x="135890" y="3650804"/>
                    <a:pt x="160020" y="3650804"/>
                  </a:cubicBezTo>
                  <a:lnTo>
                    <a:pt x="9490935" y="3650804"/>
                  </a:lnTo>
                  <a:cubicBezTo>
                    <a:pt x="9578566" y="3650804"/>
                    <a:pt x="9649685" y="3579684"/>
                    <a:pt x="9649685" y="3492054"/>
                  </a:cubicBezTo>
                  <a:lnTo>
                    <a:pt x="9649685" y="158750"/>
                  </a:lnTo>
                  <a:cubicBezTo>
                    <a:pt x="9649685" y="140970"/>
                    <a:pt x="9645876" y="123190"/>
                    <a:pt x="9640795" y="106680"/>
                  </a:cubicBezTo>
                  <a:cubicBezTo>
                    <a:pt x="9662385" y="132080"/>
                    <a:pt x="9676355" y="165100"/>
                    <a:pt x="9676355" y="201930"/>
                  </a:cubicBezTo>
                  <a:lnTo>
                    <a:pt x="9676355" y="3535234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159888" y="1776425"/>
            <a:ext cx="11949301" cy="96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6"/>
              </a:lnSpc>
            </a:pPr>
            <a:r>
              <a:rPr lang="en-US" b="true" sz="7206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PREVIOUS SOLUTIONS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02747" y="4044505"/>
            <a:ext cx="13249860" cy="832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2899" i="true" b="true">
                <a:solidFill>
                  <a:srgbClr val="000000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Deep learning for table detection and structure recognition: A survey </a:t>
            </a:r>
          </a:p>
          <a:p>
            <a:pPr algn="l">
              <a:lnSpc>
                <a:spcPts val="3479"/>
              </a:lnSpc>
            </a:pPr>
            <a:r>
              <a:rPr lang="en-US" sz="2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(Kasem et al., 2022)</a:t>
            </a: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  <a:r>
              <a:rPr lang="en-US" sz="2899" i="true" b="true">
                <a:solidFill>
                  <a:srgbClr val="000000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Prasad et al.</a:t>
            </a:r>
            <a:r>
              <a:rPr lang="en-US" sz="2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proposed </a:t>
            </a:r>
            <a:r>
              <a:rPr lang="en-US" sz="2899" i="true" b="true">
                <a:solidFill>
                  <a:srgbClr val="000000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CascadeTabNet</a:t>
            </a:r>
            <a:r>
              <a:rPr lang="en-US" sz="2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, a R-CNN that identifies table areas along with individual table cell structures. </a:t>
            </a: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  <a:r>
              <a:rPr lang="en-US" sz="2899" i="true" b="true">
                <a:solidFill>
                  <a:srgbClr val="000000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Siddiqui et al.</a:t>
            </a:r>
            <a:r>
              <a:rPr lang="en-US" sz="2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 created a network, </a:t>
            </a:r>
            <a:r>
              <a:rPr lang="en-US" sz="2899" i="true" b="true">
                <a:solidFill>
                  <a:srgbClr val="000000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DeCNT</a:t>
            </a:r>
            <a:r>
              <a:rPr lang="en-US" sz="2899" i="true">
                <a:solidFill>
                  <a:srgbClr val="000000"/>
                </a:solidFill>
                <a:latin typeface="TT Firs Neue Italics"/>
                <a:ea typeface="TT Firs Neue Italics"/>
                <a:cs typeface="TT Firs Neue Italics"/>
                <a:sym typeface="TT Firs Neue Italics"/>
              </a:rPr>
              <a:t>, a combined R-CNN and FPN that works on photos instead of just PDFs.</a:t>
            </a: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  <a:p>
            <a:pPr algn="l">
              <a:lnSpc>
                <a:spcPts val="34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769046" y="4934141"/>
            <a:ext cx="8199353" cy="9849073"/>
          </a:xfrm>
          <a:custGeom>
            <a:avLst/>
            <a:gdLst/>
            <a:ahLst/>
            <a:cxnLst/>
            <a:rect r="r" b="b" t="t" l="l"/>
            <a:pathLst>
              <a:path h="9849073" w="8199353">
                <a:moveTo>
                  <a:pt x="8199353" y="0"/>
                </a:moveTo>
                <a:lnTo>
                  <a:pt x="0" y="0"/>
                </a:lnTo>
                <a:lnTo>
                  <a:pt x="0" y="9849073"/>
                </a:lnTo>
                <a:lnTo>
                  <a:pt x="8199353" y="9849073"/>
                </a:lnTo>
                <a:lnTo>
                  <a:pt x="819935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7115" y="-2793826"/>
            <a:ext cx="7863851" cy="5691462"/>
          </a:xfrm>
          <a:custGeom>
            <a:avLst/>
            <a:gdLst/>
            <a:ahLst/>
            <a:cxnLst/>
            <a:rect r="r" b="b" t="t" l="l"/>
            <a:pathLst>
              <a:path h="5691462" w="7863851">
                <a:moveTo>
                  <a:pt x="0" y="0"/>
                </a:moveTo>
                <a:lnTo>
                  <a:pt x="7863851" y="0"/>
                </a:lnTo>
                <a:lnTo>
                  <a:pt x="7863851" y="5691463"/>
                </a:lnTo>
                <a:lnTo>
                  <a:pt x="0" y="569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56578" y="-1230892"/>
            <a:ext cx="16575169" cy="13125525"/>
            <a:chOff x="0" y="0"/>
            <a:chExt cx="5021722" cy="39765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1722" cy="3976595"/>
            </a:xfrm>
            <a:custGeom>
              <a:avLst/>
              <a:gdLst/>
              <a:ahLst/>
              <a:cxnLst/>
              <a:rect r="r" b="b" t="t" l="l"/>
              <a:pathLst>
                <a:path h="3976595" w="5021722">
                  <a:moveTo>
                    <a:pt x="0" y="0"/>
                  </a:moveTo>
                  <a:lnTo>
                    <a:pt x="5021722" y="0"/>
                  </a:lnTo>
                  <a:lnTo>
                    <a:pt x="5021722" y="3976595"/>
                  </a:lnTo>
                  <a:lnTo>
                    <a:pt x="0" y="397659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021722" cy="399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124745" y="3403929"/>
            <a:ext cx="10162492" cy="5113203"/>
          </a:xfrm>
          <a:custGeom>
            <a:avLst/>
            <a:gdLst/>
            <a:ahLst/>
            <a:cxnLst/>
            <a:rect r="r" b="b" t="t" l="l"/>
            <a:pathLst>
              <a:path h="5113203" w="10162492">
                <a:moveTo>
                  <a:pt x="0" y="0"/>
                </a:moveTo>
                <a:lnTo>
                  <a:pt x="10162492" y="0"/>
                </a:lnTo>
                <a:lnTo>
                  <a:pt x="10162492" y="5113204"/>
                </a:lnTo>
                <a:lnTo>
                  <a:pt x="0" y="5113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0704" y="661322"/>
            <a:ext cx="13310573" cy="223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5"/>
              </a:lnSpc>
            </a:pPr>
            <a:r>
              <a:rPr lang="en-US" b="true" sz="860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GENERAL TABLE DETECTION DATASET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769046" y="4934141"/>
            <a:ext cx="8199353" cy="9849073"/>
          </a:xfrm>
          <a:custGeom>
            <a:avLst/>
            <a:gdLst/>
            <a:ahLst/>
            <a:cxnLst/>
            <a:rect r="r" b="b" t="t" l="l"/>
            <a:pathLst>
              <a:path h="9849073" w="8199353">
                <a:moveTo>
                  <a:pt x="8199353" y="0"/>
                </a:moveTo>
                <a:lnTo>
                  <a:pt x="0" y="0"/>
                </a:lnTo>
                <a:lnTo>
                  <a:pt x="0" y="9849073"/>
                </a:lnTo>
                <a:lnTo>
                  <a:pt x="8199353" y="9849073"/>
                </a:lnTo>
                <a:lnTo>
                  <a:pt x="819935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7115" y="-2793826"/>
            <a:ext cx="7863851" cy="5691462"/>
          </a:xfrm>
          <a:custGeom>
            <a:avLst/>
            <a:gdLst/>
            <a:ahLst/>
            <a:cxnLst/>
            <a:rect r="r" b="b" t="t" l="l"/>
            <a:pathLst>
              <a:path h="5691462" w="7863851">
                <a:moveTo>
                  <a:pt x="0" y="0"/>
                </a:moveTo>
                <a:lnTo>
                  <a:pt x="7863851" y="0"/>
                </a:lnTo>
                <a:lnTo>
                  <a:pt x="7863851" y="5691463"/>
                </a:lnTo>
                <a:lnTo>
                  <a:pt x="0" y="5691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061683" y="-1020474"/>
            <a:ext cx="16575169" cy="13125525"/>
            <a:chOff x="0" y="0"/>
            <a:chExt cx="5021722" cy="39765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1722" cy="3976595"/>
            </a:xfrm>
            <a:custGeom>
              <a:avLst/>
              <a:gdLst/>
              <a:ahLst/>
              <a:cxnLst/>
              <a:rect r="r" b="b" t="t" l="l"/>
              <a:pathLst>
                <a:path h="3976595" w="5021722">
                  <a:moveTo>
                    <a:pt x="0" y="0"/>
                  </a:moveTo>
                  <a:lnTo>
                    <a:pt x="5021722" y="0"/>
                  </a:lnTo>
                  <a:lnTo>
                    <a:pt x="5021722" y="3976595"/>
                  </a:lnTo>
                  <a:lnTo>
                    <a:pt x="0" y="397659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021722" cy="399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261507" y="1883490"/>
            <a:ext cx="10823326" cy="2850081"/>
          </a:xfrm>
          <a:custGeom>
            <a:avLst/>
            <a:gdLst/>
            <a:ahLst/>
            <a:cxnLst/>
            <a:rect r="r" b="b" t="t" l="l"/>
            <a:pathLst>
              <a:path h="2850081" w="10823326">
                <a:moveTo>
                  <a:pt x="0" y="0"/>
                </a:moveTo>
                <a:lnTo>
                  <a:pt x="10823327" y="0"/>
                </a:lnTo>
                <a:lnTo>
                  <a:pt x="10823327" y="2850081"/>
                </a:lnTo>
                <a:lnTo>
                  <a:pt x="0" y="2850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04" r="0" b="-150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925064" y="7101745"/>
            <a:ext cx="16230600" cy="6370510"/>
          </a:xfrm>
          <a:custGeom>
            <a:avLst/>
            <a:gdLst/>
            <a:ahLst/>
            <a:cxnLst/>
            <a:rect r="r" b="b" t="t" l="l"/>
            <a:pathLst>
              <a:path h="6370510" w="16230600">
                <a:moveTo>
                  <a:pt x="0" y="0"/>
                </a:moveTo>
                <a:lnTo>
                  <a:pt x="16230600" y="0"/>
                </a:lnTo>
                <a:lnTo>
                  <a:pt x="16230600" y="6370510"/>
                </a:lnTo>
                <a:lnTo>
                  <a:pt x="0" y="6370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6221" y="536406"/>
            <a:ext cx="13310573" cy="114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5"/>
              </a:lnSpc>
            </a:pPr>
            <a:r>
              <a:rPr lang="en-US" b="true" sz="860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DATA EXPLORATION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3772" y="5029200"/>
            <a:ext cx="13595471" cy="461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3597" indent="-356798" lvl="1">
              <a:lnSpc>
                <a:spcPts val="5288"/>
              </a:lnSpc>
              <a:buFont typeface="Arial"/>
              <a:buChar char="•"/>
            </a:pPr>
            <a:r>
              <a:rPr lang="en-US" sz="3305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However we only want to use the samples with 1 table per page, which reduces the set to 1308 samples</a:t>
            </a:r>
          </a:p>
          <a:p>
            <a:pPr algn="l">
              <a:lnSpc>
                <a:spcPts val="5288"/>
              </a:lnSpc>
            </a:pPr>
          </a:p>
          <a:p>
            <a:pPr algn="l" marL="713597" indent="-356798" lvl="1">
              <a:lnSpc>
                <a:spcPts val="5288"/>
              </a:lnSpc>
              <a:buFont typeface="Arial"/>
              <a:buChar char="•"/>
            </a:pPr>
            <a:r>
              <a:rPr lang="en-US" sz="3305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The dataset is compiled of the </a:t>
            </a:r>
            <a:r>
              <a:rPr lang="en-US" sz="3305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train_annotated.csv and train_folds.csv, and train.csv</a:t>
            </a:r>
          </a:p>
          <a:p>
            <a:pPr algn="l">
              <a:lnSpc>
                <a:spcPts val="5288"/>
              </a:lnSpc>
            </a:pPr>
          </a:p>
          <a:p>
            <a:pPr algn="l">
              <a:lnSpc>
                <a:spcPts val="528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63772" y="2316169"/>
            <a:ext cx="7077766" cy="261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3597" indent="-356798" lvl="1">
              <a:lnSpc>
                <a:spcPts val="5288"/>
              </a:lnSpc>
              <a:buFont typeface="Arial"/>
              <a:buChar char="•"/>
            </a:pPr>
            <a:r>
              <a:rPr lang="en-US" sz="3305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A total of 2029 samples consisting of mixed file types, e.g. PNG, JPG, etc.</a:t>
            </a:r>
          </a:p>
          <a:p>
            <a:pPr algn="l">
              <a:lnSpc>
                <a:spcPts val="52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1907" y="609257"/>
            <a:ext cx="16044186" cy="9090651"/>
            <a:chOff x="0" y="0"/>
            <a:chExt cx="4225629" cy="23942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5629" cy="2394246"/>
            </a:xfrm>
            <a:custGeom>
              <a:avLst/>
              <a:gdLst/>
              <a:ahLst/>
              <a:cxnLst/>
              <a:rect r="r" b="b" t="t" l="l"/>
              <a:pathLst>
                <a:path h="2394246" w="4225629">
                  <a:moveTo>
                    <a:pt x="0" y="0"/>
                  </a:moveTo>
                  <a:lnTo>
                    <a:pt x="4225629" y="0"/>
                  </a:lnTo>
                  <a:lnTo>
                    <a:pt x="4225629" y="2394246"/>
                  </a:lnTo>
                  <a:lnTo>
                    <a:pt x="0" y="23942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25629" cy="2413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63317" y="-248772"/>
            <a:ext cx="4987103" cy="4881127"/>
          </a:xfrm>
          <a:custGeom>
            <a:avLst/>
            <a:gdLst/>
            <a:ahLst/>
            <a:cxnLst/>
            <a:rect r="r" b="b" t="t" l="l"/>
            <a:pathLst>
              <a:path h="4881127" w="4987103">
                <a:moveTo>
                  <a:pt x="0" y="0"/>
                </a:moveTo>
                <a:lnTo>
                  <a:pt x="4987103" y="0"/>
                </a:lnTo>
                <a:lnTo>
                  <a:pt x="4987103" y="4881127"/>
                </a:lnTo>
                <a:lnTo>
                  <a:pt x="0" y="4881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7854" y="1215556"/>
            <a:ext cx="14992292" cy="7855888"/>
            <a:chOff x="0" y="0"/>
            <a:chExt cx="4542163" cy="23800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42163" cy="2380071"/>
            </a:xfrm>
            <a:custGeom>
              <a:avLst/>
              <a:gdLst/>
              <a:ahLst/>
              <a:cxnLst/>
              <a:rect r="r" b="b" t="t" l="l"/>
              <a:pathLst>
                <a:path h="2380071" w="4542163">
                  <a:moveTo>
                    <a:pt x="0" y="0"/>
                  </a:moveTo>
                  <a:lnTo>
                    <a:pt x="4542163" y="0"/>
                  </a:lnTo>
                  <a:lnTo>
                    <a:pt x="4542163" y="2380071"/>
                  </a:lnTo>
                  <a:lnTo>
                    <a:pt x="0" y="238007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542163" cy="2399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503753" y="7605516"/>
            <a:ext cx="9754458" cy="7062228"/>
          </a:xfrm>
          <a:custGeom>
            <a:avLst/>
            <a:gdLst/>
            <a:ahLst/>
            <a:cxnLst/>
            <a:rect r="r" b="b" t="t" l="l"/>
            <a:pathLst>
              <a:path h="7062228" w="9754458">
                <a:moveTo>
                  <a:pt x="0" y="0"/>
                </a:moveTo>
                <a:lnTo>
                  <a:pt x="9754458" y="0"/>
                </a:lnTo>
                <a:lnTo>
                  <a:pt x="9754458" y="7062227"/>
                </a:lnTo>
                <a:lnTo>
                  <a:pt x="0" y="7062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25931" y="3494504"/>
            <a:ext cx="13636137" cy="5199504"/>
            <a:chOff x="0" y="0"/>
            <a:chExt cx="9687785" cy="36939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2710" y="106680"/>
              <a:ext cx="9583645" cy="3574604"/>
            </a:xfrm>
            <a:custGeom>
              <a:avLst/>
              <a:gdLst/>
              <a:ahLst/>
              <a:cxnLst/>
              <a:rect r="r" b="b" t="t" l="l"/>
              <a:pathLst>
                <a:path h="3574604" w="9583645">
                  <a:moveTo>
                    <a:pt x="9556975" y="3385374"/>
                  </a:moveTo>
                  <a:cubicBezTo>
                    <a:pt x="9556975" y="3473005"/>
                    <a:pt x="9480775" y="3544124"/>
                    <a:pt x="9399495" y="3544124"/>
                  </a:cubicBezTo>
                  <a:lnTo>
                    <a:pt x="66040" y="3544124"/>
                  </a:lnTo>
                  <a:cubicBezTo>
                    <a:pt x="43180" y="3544124"/>
                    <a:pt x="20320" y="3539044"/>
                    <a:pt x="0" y="3530155"/>
                  </a:cubicBezTo>
                  <a:cubicBezTo>
                    <a:pt x="26670" y="3558094"/>
                    <a:pt x="63500" y="3574604"/>
                    <a:pt x="155210" y="3574604"/>
                  </a:cubicBezTo>
                  <a:lnTo>
                    <a:pt x="9437595" y="3574604"/>
                  </a:lnTo>
                  <a:cubicBezTo>
                    <a:pt x="9517605" y="3574604"/>
                    <a:pt x="9583645" y="3508564"/>
                    <a:pt x="9583645" y="3428555"/>
                  </a:cubicBezTo>
                  <a:lnTo>
                    <a:pt x="9583645" y="95250"/>
                  </a:lnTo>
                  <a:cubicBezTo>
                    <a:pt x="9583645" y="58420"/>
                    <a:pt x="9569675" y="25400"/>
                    <a:pt x="9548085" y="0"/>
                  </a:cubicBezTo>
                  <a:cubicBezTo>
                    <a:pt x="9554435" y="16510"/>
                    <a:pt x="9556975" y="34290"/>
                    <a:pt x="9556975" y="52070"/>
                  </a:cubicBezTo>
                  <a:lnTo>
                    <a:pt x="9556975" y="3385374"/>
                  </a:lnTo>
                  <a:close/>
                </a:path>
              </a:pathLst>
            </a:custGeom>
            <a:solidFill>
              <a:srgbClr val="EC5C4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9623016" cy="3625404"/>
            </a:xfrm>
            <a:custGeom>
              <a:avLst/>
              <a:gdLst/>
              <a:ahLst/>
              <a:cxnLst/>
              <a:rect r="r" b="b" t="t" l="l"/>
              <a:pathLst>
                <a:path h="3625404" w="9623016">
                  <a:moveTo>
                    <a:pt x="146050" y="3625404"/>
                  </a:moveTo>
                  <a:lnTo>
                    <a:pt x="9476966" y="3625404"/>
                  </a:lnTo>
                  <a:cubicBezTo>
                    <a:pt x="9556976" y="3625404"/>
                    <a:pt x="9623016" y="3559365"/>
                    <a:pt x="9623016" y="3479354"/>
                  </a:cubicBezTo>
                  <a:lnTo>
                    <a:pt x="9623016" y="146050"/>
                  </a:lnTo>
                  <a:cubicBezTo>
                    <a:pt x="9623016" y="66040"/>
                    <a:pt x="9556976" y="0"/>
                    <a:pt x="947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479354"/>
                  </a:lnTo>
                  <a:cubicBezTo>
                    <a:pt x="0" y="3560634"/>
                    <a:pt x="66040" y="3625404"/>
                    <a:pt x="146050" y="36254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87785" cy="3693984"/>
            </a:xfrm>
            <a:custGeom>
              <a:avLst/>
              <a:gdLst/>
              <a:ahLst/>
              <a:cxnLst/>
              <a:rect r="r" b="b" t="t" l="l"/>
              <a:pathLst>
                <a:path h="3693984" w="9687785">
                  <a:moveTo>
                    <a:pt x="9624285" y="74930"/>
                  </a:moveTo>
                  <a:cubicBezTo>
                    <a:pt x="9596345" y="30480"/>
                    <a:pt x="9546816" y="0"/>
                    <a:pt x="948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92054"/>
                  </a:lnTo>
                  <a:cubicBezTo>
                    <a:pt x="0" y="3544124"/>
                    <a:pt x="25400" y="3589844"/>
                    <a:pt x="63500" y="3619054"/>
                  </a:cubicBezTo>
                  <a:cubicBezTo>
                    <a:pt x="91440" y="3663504"/>
                    <a:pt x="140970" y="3693984"/>
                    <a:pt x="257159" y="3693984"/>
                  </a:cubicBezTo>
                  <a:lnTo>
                    <a:pt x="9529035" y="3693984"/>
                  </a:lnTo>
                  <a:cubicBezTo>
                    <a:pt x="9616666" y="3693984"/>
                    <a:pt x="9687785" y="3622865"/>
                    <a:pt x="9687785" y="3535235"/>
                  </a:cubicBezTo>
                  <a:lnTo>
                    <a:pt x="9687785" y="201930"/>
                  </a:lnTo>
                  <a:cubicBezTo>
                    <a:pt x="9687785" y="149860"/>
                    <a:pt x="9662385" y="104140"/>
                    <a:pt x="9624285" y="74930"/>
                  </a:cubicBezTo>
                  <a:close/>
                  <a:moveTo>
                    <a:pt x="12700" y="3492054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9489666" y="12700"/>
                  </a:lnTo>
                  <a:cubicBezTo>
                    <a:pt x="9569676" y="12700"/>
                    <a:pt x="9635716" y="78740"/>
                    <a:pt x="9635716" y="158750"/>
                  </a:cubicBezTo>
                  <a:lnTo>
                    <a:pt x="9635716" y="3492054"/>
                  </a:lnTo>
                  <a:cubicBezTo>
                    <a:pt x="9635716" y="3572065"/>
                    <a:pt x="9569676" y="3638104"/>
                    <a:pt x="9489666" y="3638104"/>
                  </a:cubicBezTo>
                  <a:lnTo>
                    <a:pt x="158750" y="3638104"/>
                  </a:lnTo>
                  <a:cubicBezTo>
                    <a:pt x="78740" y="3638104"/>
                    <a:pt x="12700" y="3573334"/>
                    <a:pt x="12700" y="3492054"/>
                  </a:cubicBezTo>
                  <a:close/>
                  <a:moveTo>
                    <a:pt x="9676355" y="3535234"/>
                  </a:moveTo>
                  <a:cubicBezTo>
                    <a:pt x="9676355" y="3615244"/>
                    <a:pt x="9609045" y="3681284"/>
                    <a:pt x="9529035" y="3681284"/>
                  </a:cubicBezTo>
                  <a:lnTo>
                    <a:pt x="257159" y="3681284"/>
                  </a:lnTo>
                  <a:cubicBezTo>
                    <a:pt x="157480" y="3681284"/>
                    <a:pt x="120650" y="3664774"/>
                    <a:pt x="93980" y="3636834"/>
                  </a:cubicBezTo>
                  <a:cubicBezTo>
                    <a:pt x="114300" y="3645724"/>
                    <a:pt x="135890" y="3650804"/>
                    <a:pt x="160020" y="3650804"/>
                  </a:cubicBezTo>
                  <a:lnTo>
                    <a:pt x="9490935" y="3650804"/>
                  </a:lnTo>
                  <a:cubicBezTo>
                    <a:pt x="9578566" y="3650804"/>
                    <a:pt x="9649685" y="3579684"/>
                    <a:pt x="9649685" y="3492054"/>
                  </a:cubicBezTo>
                  <a:lnTo>
                    <a:pt x="9649685" y="158750"/>
                  </a:lnTo>
                  <a:cubicBezTo>
                    <a:pt x="9649685" y="140970"/>
                    <a:pt x="9645876" y="123190"/>
                    <a:pt x="9640795" y="106680"/>
                  </a:cubicBezTo>
                  <a:cubicBezTo>
                    <a:pt x="9662385" y="132080"/>
                    <a:pt x="9676355" y="165100"/>
                    <a:pt x="9676355" y="201930"/>
                  </a:cubicBezTo>
                  <a:lnTo>
                    <a:pt x="9676355" y="3535234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968062" y="1734199"/>
            <a:ext cx="12332953" cy="105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5"/>
              </a:lnSpc>
            </a:pPr>
            <a:r>
              <a:rPr lang="en-US" b="true" sz="790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DATA CLEANSING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12208" y="3922465"/>
            <a:ext cx="12844660" cy="406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706" indent="-345353" lvl="1">
              <a:lnSpc>
                <a:spcPts val="5438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Using train_annotations.csv and train_folds.csv</a:t>
            </a:r>
          </a:p>
          <a:p>
            <a:pPr algn="l" marL="1381411" indent="-460470" lvl="2">
              <a:lnSpc>
                <a:spcPts val="5438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train_annotations.csv: boundingbox values in a 4-tuple</a:t>
            </a:r>
          </a:p>
          <a:p>
            <a:pPr algn="l" marL="1381411" indent="-460470" lvl="2">
              <a:lnSpc>
                <a:spcPts val="5438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train_folds.csv: number or tables found in image</a:t>
            </a:r>
          </a:p>
          <a:p>
            <a:pPr algn="l" marL="690706" indent="-345353" lvl="1">
              <a:lnSpc>
                <a:spcPts val="5438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Only want to focus on images with 1 table</a:t>
            </a:r>
          </a:p>
          <a:p>
            <a:pPr algn="l" marL="1381411" indent="-460470" lvl="2">
              <a:lnSpc>
                <a:spcPts val="5438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Filtered data within train_folds, then within train_annotations</a:t>
            </a:r>
          </a:p>
          <a:p>
            <a:pPr algn="l" marL="1381411" indent="-460470" lvl="2">
              <a:lnSpc>
                <a:spcPts val="5438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Left us with 1308 values for single tables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13227249" y="-3098282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99999">
            <a:off x="-984927" y="-667204"/>
            <a:ext cx="4027254" cy="3941675"/>
          </a:xfrm>
          <a:custGeom>
            <a:avLst/>
            <a:gdLst/>
            <a:ahLst/>
            <a:cxnLst/>
            <a:rect r="r" b="b" t="t" l="l"/>
            <a:pathLst>
              <a:path h="3941675" w="4027254">
                <a:moveTo>
                  <a:pt x="0" y="0"/>
                </a:moveTo>
                <a:lnTo>
                  <a:pt x="4027254" y="0"/>
                </a:lnTo>
                <a:lnTo>
                  <a:pt x="4027254" y="3941674"/>
                </a:lnTo>
                <a:lnTo>
                  <a:pt x="0" y="3941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CF6F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33350"/>
              <a:ext cx="4068990" cy="205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7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156578" y="-1230892"/>
            <a:ext cx="16575169" cy="13125525"/>
            <a:chOff x="0" y="0"/>
            <a:chExt cx="5021722" cy="39765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21722" cy="3976595"/>
            </a:xfrm>
            <a:custGeom>
              <a:avLst/>
              <a:gdLst/>
              <a:ahLst/>
              <a:cxnLst/>
              <a:rect r="r" b="b" t="t" l="l"/>
              <a:pathLst>
                <a:path h="3976595" w="5021722">
                  <a:moveTo>
                    <a:pt x="0" y="0"/>
                  </a:moveTo>
                  <a:lnTo>
                    <a:pt x="5021722" y="0"/>
                  </a:lnTo>
                  <a:lnTo>
                    <a:pt x="5021722" y="3976595"/>
                  </a:lnTo>
                  <a:lnTo>
                    <a:pt x="0" y="397659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021722" cy="399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8100000">
            <a:off x="-2086810" y="4879165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3" y="0"/>
                </a:lnTo>
                <a:lnTo>
                  <a:pt x="8064103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73699" y="1162050"/>
            <a:ext cx="1165088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DATA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53385" y="3141120"/>
            <a:ext cx="10491516" cy="700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6" indent="-377823" lvl="1">
              <a:lnSpc>
                <a:spcPts val="55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X: Image ID </a:t>
            </a:r>
          </a:p>
          <a:p>
            <a:pPr algn="l" marL="755646" indent="-377823" lvl="1">
              <a:lnSpc>
                <a:spcPts val="55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Y: Bounding-Box values (x_min, y_min, bbox_width, bbox_height)</a:t>
            </a:r>
          </a:p>
          <a:p>
            <a:pPr algn="l" marL="1511291" indent="-503764" lvl="2">
              <a:lnSpc>
                <a:spcPts val="55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values are rescaled in terms of image width and height (not pixel value)</a:t>
            </a:r>
          </a:p>
          <a:p>
            <a:pPr algn="l" marL="755646" indent="-377823" lvl="1">
              <a:lnSpc>
                <a:spcPts val="55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Split Data:</a:t>
            </a:r>
          </a:p>
          <a:p>
            <a:pPr algn="l" marL="1511291" indent="-503764" lvl="2">
              <a:lnSpc>
                <a:spcPts val="55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Training: 70%</a:t>
            </a:r>
          </a:p>
          <a:p>
            <a:pPr algn="l" marL="1511291" indent="-503764" lvl="2">
              <a:lnSpc>
                <a:spcPts val="55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Validation: 20%</a:t>
            </a:r>
          </a:p>
          <a:p>
            <a:pPr algn="l" marL="1511291" indent="-503764" lvl="2">
              <a:lnSpc>
                <a:spcPts val="55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Testing: 10%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13227249" y="-3098282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799999">
            <a:off x="-984927" y="-667204"/>
            <a:ext cx="4027254" cy="3941675"/>
          </a:xfrm>
          <a:custGeom>
            <a:avLst/>
            <a:gdLst/>
            <a:ahLst/>
            <a:cxnLst/>
            <a:rect r="r" b="b" t="t" l="l"/>
            <a:pathLst>
              <a:path h="3941675" w="4027254">
                <a:moveTo>
                  <a:pt x="0" y="0"/>
                </a:moveTo>
                <a:lnTo>
                  <a:pt x="4027254" y="0"/>
                </a:lnTo>
                <a:lnTo>
                  <a:pt x="4027254" y="3941674"/>
                </a:lnTo>
                <a:lnTo>
                  <a:pt x="0" y="3941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CF6F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33350"/>
              <a:ext cx="4068990" cy="2053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7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654210" y="-1866187"/>
            <a:ext cx="16575169" cy="13125525"/>
            <a:chOff x="0" y="0"/>
            <a:chExt cx="5021722" cy="39765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21722" cy="3976595"/>
            </a:xfrm>
            <a:custGeom>
              <a:avLst/>
              <a:gdLst/>
              <a:ahLst/>
              <a:cxnLst/>
              <a:rect r="r" b="b" t="t" l="l"/>
              <a:pathLst>
                <a:path h="3976595" w="5021722">
                  <a:moveTo>
                    <a:pt x="0" y="0"/>
                  </a:moveTo>
                  <a:lnTo>
                    <a:pt x="5021722" y="0"/>
                  </a:lnTo>
                  <a:lnTo>
                    <a:pt x="5021722" y="3976595"/>
                  </a:lnTo>
                  <a:lnTo>
                    <a:pt x="0" y="397659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021722" cy="399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8100000">
            <a:off x="11888908" y="5002837"/>
            <a:ext cx="8064103" cy="8510926"/>
          </a:xfrm>
          <a:custGeom>
            <a:avLst/>
            <a:gdLst/>
            <a:ahLst/>
            <a:cxnLst/>
            <a:rect r="r" b="b" t="t" l="l"/>
            <a:pathLst>
              <a:path h="8510926" w="8064103">
                <a:moveTo>
                  <a:pt x="0" y="0"/>
                </a:moveTo>
                <a:lnTo>
                  <a:pt x="8064102" y="0"/>
                </a:lnTo>
                <a:lnTo>
                  <a:pt x="8064102" y="8510926"/>
                </a:lnTo>
                <a:lnTo>
                  <a:pt x="0" y="851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4785" y="3131595"/>
            <a:ext cx="10491516" cy="540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4" indent="-421002" lvl="1">
              <a:lnSpc>
                <a:spcPts val="623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Identifying tables with no borders</a:t>
            </a:r>
          </a:p>
          <a:p>
            <a:pPr algn="l" marL="842004" indent="-421002" lvl="1">
              <a:lnSpc>
                <a:spcPts val="623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Using a small dataset so our training may struggle to converge.</a:t>
            </a:r>
          </a:p>
          <a:p>
            <a:pPr algn="l" marL="842004" indent="-421002" lvl="1">
              <a:lnSpc>
                <a:spcPts val="623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Different file formats: .jpg and .png files</a:t>
            </a:r>
          </a:p>
          <a:p>
            <a:pPr algn="l" marL="842004" indent="-421002" lvl="1">
              <a:lnSpc>
                <a:spcPts val="623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Dataset does not include hand written text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74785" y="1162050"/>
            <a:ext cx="11650887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CHALLENGES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FC2">
                <a:alpha val="100000"/>
              </a:srgbClr>
            </a:gs>
            <a:gs pos="100000">
              <a:srgbClr val="004EE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6558" y="-1331187"/>
            <a:ext cx="4784330" cy="4682663"/>
          </a:xfrm>
          <a:custGeom>
            <a:avLst/>
            <a:gdLst/>
            <a:ahLst/>
            <a:cxnLst/>
            <a:rect r="r" b="b" t="t" l="l"/>
            <a:pathLst>
              <a:path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72888" y="6935523"/>
            <a:ext cx="4784330" cy="4682663"/>
          </a:xfrm>
          <a:custGeom>
            <a:avLst/>
            <a:gdLst/>
            <a:ahLst/>
            <a:cxnLst/>
            <a:rect r="r" b="b" t="t" l="l"/>
            <a:pathLst>
              <a:path h="4682663" w="4784330">
                <a:moveTo>
                  <a:pt x="0" y="0"/>
                </a:moveTo>
                <a:lnTo>
                  <a:pt x="4784330" y="0"/>
                </a:lnTo>
                <a:lnTo>
                  <a:pt x="4784330" y="4682664"/>
                </a:lnTo>
                <a:lnTo>
                  <a:pt x="0" y="4682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9277" y="991590"/>
            <a:ext cx="15449445" cy="8303820"/>
            <a:chOff x="0" y="0"/>
            <a:chExt cx="4068990" cy="21870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8990" cy="2187014"/>
            </a:xfrm>
            <a:custGeom>
              <a:avLst/>
              <a:gdLst/>
              <a:ahLst/>
              <a:cxnLst/>
              <a:rect r="r" b="b" t="t" l="l"/>
              <a:pathLst>
                <a:path h="2187014" w="4068990">
                  <a:moveTo>
                    <a:pt x="0" y="0"/>
                  </a:moveTo>
                  <a:lnTo>
                    <a:pt x="4068990" y="0"/>
                  </a:lnTo>
                  <a:lnTo>
                    <a:pt x="4068990" y="2187014"/>
                  </a:lnTo>
                  <a:lnTo>
                    <a:pt x="0" y="21870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D9D9D9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068990" cy="2206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872683" y="1065810"/>
            <a:ext cx="11366851" cy="8229600"/>
          </a:xfrm>
          <a:custGeom>
            <a:avLst/>
            <a:gdLst/>
            <a:ahLst/>
            <a:cxnLst/>
            <a:rect r="r" b="b" t="t" l="l"/>
            <a:pathLst>
              <a:path h="8229600" w="11366851">
                <a:moveTo>
                  <a:pt x="0" y="0"/>
                </a:moveTo>
                <a:lnTo>
                  <a:pt x="11366851" y="0"/>
                </a:lnTo>
                <a:lnTo>
                  <a:pt x="11366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86350" y="6610685"/>
            <a:ext cx="8115300" cy="76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9"/>
              </a:lnSpc>
              <a:spcBef>
                <a:spcPct val="0"/>
              </a:spcBef>
            </a:pPr>
            <a:r>
              <a:rPr lang="en-US" b="true" sz="4699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ANY QUESTIONS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89543" y="3932874"/>
            <a:ext cx="13308914" cy="208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0"/>
              </a:lnSpc>
            </a:pPr>
            <a:r>
              <a:rPr lang="en-US" b="true" sz="150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THANK YOU!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DAGgMZNhMC0</dc:identifier>
  <dcterms:modified xsi:type="dcterms:W3CDTF">2011-08-01T06:04:30Z</dcterms:modified>
  <cp:revision>1</cp:revision>
  <dc:title>Deep Learning Project</dc:title>
</cp:coreProperties>
</file>